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</p:sldMasterIdLst>
  <p:sldIdLst>
    <p:sldId id="259" r:id="rId6"/>
    <p:sldId id="8666" r:id="rId7"/>
    <p:sldId id="8660" r:id="rId8"/>
    <p:sldId id="8661" r:id="rId9"/>
    <p:sldId id="8663" r:id="rId10"/>
    <p:sldId id="86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70B3D-A514-4340-9E6D-37C194BE1B54}" v="8" dt="2020-10-14T22:15:30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rleia Souza" userId="4d4ec8eb-510e-4629-9b83-5764333367c3" providerId="ADAL" clId="{10770B3D-A514-4340-9E6D-37C194BE1B54}"/>
    <pc:docChg chg="undo custSel addSld delSld modSld">
      <pc:chgData name="Edirleia Souza" userId="4d4ec8eb-510e-4629-9b83-5764333367c3" providerId="ADAL" clId="{10770B3D-A514-4340-9E6D-37C194BE1B54}" dt="2020-10-14T22:23:11.573" v="60" actId="20577"/>
      <pc:docMkLst>
        <pc:docMk/>
      </pc:docMkLst>
      <pc:sldChg chg="delSp del">
        <pc:chgData name="Edirleia Souza" userId="4d4ec8eb-510e-4629-9b83-5764333367c3" providerId="ADAL" clId="{10770B3D-A514-4340-9E6D-37C194BE1B54}" dt="2020-10-14T22:15:39.069" v="14" actId="2696"/>
        <pc:sldMkLst>
          <pc:docMk/>
          <pc:sldMk cId="528365735" sldId="256"/>
        </pc:sldMkLst>
        <pc:spChg chg="del">
          <ac:chgData name="Edirleia Souza" userId="4d4ec8eb-510e-4629-9b83-5764333367c3" providerId="ADAL" clId="{10770B3D-A514-4340-9E6D-37C194BE1B54}" dt="2020-10-14T22:15:26.570" v="11"/>
          <ac:spMkLst>
            <pc:docMk/>
            <pc:sldMk cId="528365735" sldId="256"/>
            <ac:spMk id="5" creationId="{48CA2D9E-84B4-41AB-B503-1B09EE89A3DC}"/>
          </ac:spMkLst>
        </pc:spChg>
      </pc:sldChg>
      <pc:sldChg chg="modSp">
        <pc:chgData name="Edirleia Souza" userId="4d4ec8eb-510e-4629-9b83-5764333367c3" providerId="ADAL" clId="{10770B3D-A514-4340-9E6D-37C194BE1B54}" dt="2020-10-14T22:23:11.573" v="60" actId="20577"/>
        <pc:sldMkLst>
          <pc:docMk/>
          <pc:sldMk cId="833140527" sldId="8660"/>
        </pc:sldMkLst>
        <pc:spChg chg="mod">
          <ac:chgData name="Edirleia Souza" userId="4d4ec8eb-510e-4629-9b83-5764333367c3" providerId="ADAL" clId="{10770B3D-A514-4340-9E6D-37C194BE1B54}" dt="2020-10-14T22:23:11.573" v="60" actId="20577"/>
          <ac:spMkLst>
            <pc:docMk/>
            <pc:sldMk cId="833140527" sldId="8660"/>
            <ac:spMk id="4" creationId="{B984E4B7-6DDA-4722-9662-CDABC96EA8C8}"/>
          </ac:spMkLst>
        </pc:spChg>
      </pc:sldChg>
      <pc:sldChg chg="modSp">
        <pc:chgData name="Edirleia Souza" userId="4d4ec8eb-510e-4629-9b83-5764333367c3" providerId="ADAL" clId="{10770B3D-A514-4340-9E6D-37C194BE1B54}" dt="2020-10-14T22:16:12.887" v="22" actId="20577"/>
        <pc:sldMkLst>
          <pc:docMk/>
          <pc:sldMk cId="1292505975" sldId="8661"/>
        </pc:sldMkLst>
        <pc:spChg chg="mod">
          <ac:chgData name="Edirleia Souza" userId="4d4ec8eb-510e-4629-9b83-5764333367c3" providerId="ADAL" clId="{10770B3D-A514-4340-9E6D-37C194BE1B54}" dt="2020-10-14T22:16:12.887" v="22" actId="20577"/>
          <ac:spMkLst>
            <pc:docMk/>
            <pc:sldMk cId="1292505975" sldId="8661"/>
            <ac:spMk id="3" creationId="{2BCD783A-B0CA-4678-8592-B6323A5AA8FB}"/>
          </ac:spMkLst>
        </pc:spChg>
      </pc:sldChg>
      <pc:sldChg chg="add del">
        <pc:chgData name="Edirleia Souza" userId="4d4ec8eb-510e-4629-9b83-5764333367c3" providerId="ADAL" clId="{10770B3D-A514-4340-9E6D-37C194BE1B54}" dt="2020-10-14T22:14:22.704" v="1" actId="2696"/>
        <pc:sldMkLst>
          <pc:docMk/>
          <pc:sldMk cId="3175625367" sldId="8665"/>
        </pc:sldMkLst>
      </pc:sldChg>
      <pc:sldChg chg="addSp modSp add del">
        <pc:chgData name="Edirleia Souza" userId="4d4ec8eb-510e-4629-9b83-5764333367c3" providerId="ADAL" clId="{10770B3D-A514-4340-9E6D-37C194BE1B54}" dt="2020-10-14T22:15:43.904" v="15" actId="2696"/>
        <pc:sldMkLst>
          <pc:docMk/>
          <pc:sldMk cId="4158180171" sldId="8665"/>
        </pc:sldMkLst>
        <pc:picChg chg="mod">
          <ac:chgData name="Edirleia Souza" userId="4d4ec8eb-510e-4629-9b83-5764333367c3" providerId="ADAL" clId="{10770B3D-A514-4340-9E6D-37C194BE1B54}" dt="2020-10-14T22:14:47.159" v="6" actId="1076"/>
          <ac:picMkLst>
            <pc:docMk/>
            <pc:sldMk cId="4158180171" sldId="8665"/>
            <ac:picMk id="2" creationId="{07BF5182-FBA6-457F-A762-6DC33BF74615}"/>
          </ac:picMkLst>
        </pc:picChg>
        <pc:picChg chg="add mod">
          <ac:chgData name="Edirleia Souza" userId="4d4ec8eb-510e-4629-9b83-5764333367c3" providerId="ADAL" clId="{10770B3D-A514-4340-9E6D-37C194BE1B54}" dt="2020-10-14T22:14:57.695" v="8" actId="14100"/>
          <ac:picMkLst>
            <pc:docMk/>
            <pc:sldMk cId="4158180171" sldId="8665"/>
            <ac:picMk id="17" creationId="{8FEA6537-2BE2-4DF8-88F8-67BF5F954575}"/>
          </ac:picMkLst>
        </pc:picChg>
      </pc:sldChg>
      <pc:sldChg chg="addSp modSp">
        <pc:chgData name="Edirleia Souza" userId="4d4ec8eb-510e-4629-9b83-5764333367c3" providerId="ADAL" clId="{10770B3D-A514-4340-9E6D-37C194BE1B54}" dt="2020-10-14T22:15:33.986" v="13" actId="1076"/>
        <pc:sldMkLst>
          <pc:docMk/>
          <pc:sldMk cId="4215742398" sldId="8666"/>
        </pc:sldMkLst>
        <pc:picChg chg="add mod">
          <ac:chgData name="Edirleia Souza" userId="4d4ec8eb-510e-4629-9b83-5764333367c3" providerId="ADAL" clId="{10770B3D-A514-4340-9E6D-37C194BE1B54}" dt="2020-10-14T22:15:33.986" v="13" actId="1076"/>
          <ac:picMkLst>
            <pc:docMk/>
            <pc:sldMk cId="4215742398" sldId="8666"/>
            <ac:picMk id="12" creationId="{415C3D32-19CE-48E2-94B5-54CCB86BDF42}"/>
          </ac:picMkLst>
        </pc:picChg>
      </pc:sldChg>
      <pc:sldChg chg="add del">
        <pc:chgData name="Edirleia Souza" userId="4d4ec8eb-510e-4629-9b83-5764333367c3" providerId="ADAL" clId="{10770B3D-A514-4340-9E6D-37C194BE1B54}" dt="2020-10-14T22:15:21.584" v="10"/>
        <pc:sldMkLst>
          <pc:docMk/>
          <pc:sldMk cId="435686899" sldId="86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DB62E-DCCD-4965-A2FC-33DA9A417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B6D686-E3FA-449E-9654-9F9CBA78B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B02982-4E2B-4A9C-BF88-9710D988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2DDB-BE7E-47A3-91E0-7E6D05BD974E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ACE3E5-1FE7-4C3D-8E3C-82CC562D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1DA416-58A3-4BBB-BDE0-92EC4631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24A-943A-4E6E-9C3C-F7533901944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Template_slide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8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CED58-A915-4BDF-AB69-BFD05BB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EDB64F-4CF0-4884-9012-9CCC684A0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31BD99-4544-468E-9739-0B4AED1B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2DDB-BE7E-47A3-91E0-7E6D05BD974E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7810CB-2FF5-41D5-9504-60E30E5A2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F73C6B-0D2A-468A-83BA-16688832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24A-943A-4E6E-9C3C-F75339019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62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DDB926-5F14-4691-8DA7-7C14907A0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BB8796-4E73-4876-83EB-20FBFE4B6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25946E-20E8-4316-83A6-024E58C8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2DDB-BE7E-47A3-91E0-7E6D05BD974E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88737A-B8FF-4FC1-ADCB-BAFE0E10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F8AF06-27B7-4C2A-BE15-B97928E6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24A-943A-4E6E-9C3C-F75339019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81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3557AD-684D-4147-8F8C-F496AFC5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B0659-585E-BB44-B2DE-2E6697828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9042E-0F82-A948-9803-F44150A8DC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1B7EC-2C56-B44A-893F-8D6BEF84E8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B46A51-482C-D742-9B24-CF0CB4B9D9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401" y="1600199"/>
            <a:ext cx="11125200" cy="42153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7359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3557AD-684D-4147-8F8C-F496AFC5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B0659-585E-BB44-B2DE-2E6697828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9042E-0F82-A948-9803-F44150A8DC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1B7EC-2C56-B44A-893F-8D6BEF84E8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B46A51-482C-D742-9B24-CF0CB4B9D9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401" y="1600199"/>
            <a:ext cx="5340096" cy="42153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9F984-2BBD-0248-9132-421DF928A3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8505" y="1600198"/>
            <a:ext cx="5340096" cy="4215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9409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D3DEC26-060B-4342-B895-6162DF95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D5F1C-4CD4-3C4C-9D59-1C387541CA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95381F9-1599-AC44-9CF0-08BF1C26F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1B7EC-2C56-B44A-893F-8D6BEF84E87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0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5196CF-838C-A647-9854-7F4A42227A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E0BAC9-69D1-514F-B974-ADA10E045C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571" y="2590800"/>
            <a:ext cx="5386387" cy="178917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Break Slide</a:t>
            </a:r>
          </a:p>
        </p:txBody>
      </p:sp>
    </p:spTree>
    <p:extLst>
      <p:ext uri="{BB962C8B-B14F-4D97-AF65-F5344CB8AC3E}">
        <p14:creationId xmlns:p14="http://schemas.microsoft.com/office/powerpoint/2010/main" val="436518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>
            <a:extLst>
              <a:ext uri="{FF2B5EF4-FFF2-40B4-BE49-F238E27FC236}">
                <a16:creationId xmlns:a16="http://schemas.microsoft.com/office/drawing/2014/main" id="{C33274A8-A684-5C48-8BD7-3B57787A8B7B}"/>
              </a:ext>
            </a:extLst>
          </p:cNvPr>
          <p:cNvSpPr/>
          <p:nvPr userDrawn="1"/>
        </p:nvSpPr>
        <p:spPr>
          <a:xfrm>
            <a:off x="0" y="0"/>
            <a:ext cx="12188951" cy="685565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0748C3B-86C2-8447-B48F-B4C026377DE6}"/>
              </a:ext>
            </a:extLst>
          </p:cNvPr>
          <p:cNvSpPr/>
          <p:nvPr userDrawn="1"/>
        </p:nvSpPr>
        <p:spPr>
          <a:xfrm>
            <a:off x="11124694" y="0"/>
            <a:ext cx="1064260" cy="4130675"/>
          </a:xfrm>
          <a:custGeom>
            <a:avLst/>
            <a:gdLst/>
            <a:ahLst/>
            <a:cxnLst/>
            <a:rect l="l" t="t" r="r" b="b"/>
            <a:pathLst>
              <a:path w="1064259" h="4130675">
                <a:moveTo>
                  <a:pt x="1064260" y="0"/>
                </a:moveTo>
                <a:lnTo>
                  <a:pt x="0" y="0"/>
                </a:lnTo>
                <a:lnTo>
                  <a:pt x="1064260" y="4130446"/>
                </a:lnTo>
                <a:lnTo>
                  <a:pt x="1064260" y="0"/>
                </a:lnTo>
                <a:close/>
              </a:path>
            </a:pathLst>
          </a:custGeom>
          <a:solidFill>
            <a:srgbClr val="C85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928F33B-18EA-B640-AA63-296508B6BE01}"/>
              </a:ext>
            </a:extLst>
          </p:cNvPr>
          <p:cNvSpPr/>
          <p:nvPr userDrawn="1"/>
        </p:nvSpPr>
        <p:spPr>
          <a:xfrm>
            <a:off x="0" y="2218563"/>
            <a:ext cx="1195705" cy="4639945"/>
          </a:xfrm>
          <a:custGeom>
            <a:avLst/>
            <a:gdLst/>
            <a:ahLst/>
            <a:cxnLst/>
            <a:rect l="l" t="t" r="r" b="b"/>
            <a:pathLst>
              <a:path w="1195705" h="4639945">
                <a:moveTo>
                  <a:pt x="0" y="0"/>
                </a:moveTo>
                <a:lnTo>
                  <a:pt x="0" y="4639437"/>
                </a:lnTo>
                <a:lnTo>
                  <a:pt x="1195412" y="4639437"/>
                </a:lnTo>
                <a:lnTo>
                  <a:pt x="0" y="0"/>
                </a:lnTo>
                <a:close/>
              </a:path>
            </a:pathLst>
          </a:custGeom>
          <a:solidFill>
            <a:srgbClr val="EDB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E0BAC9-69D1-514F-B974-ADA10E045C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7639" y="2590800"/>
            <a:ext cx="9736723" cy="178917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Break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BB72A-4554-8447-8F49-6E7554CED5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5" y="6334074"/>
            <a:ext cx="907142" cy="458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AB144-3DB2-9B44-909F-84ED108DA8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7082" y="177965"/>
            <a:ext cx="562264" cy="5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2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3557AD-684D-4147-8F8C-F496AFC5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B0659-585E-BB44-B2DE-2E6697828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9042E-0F82-A948-9803-F44150A8DC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1B7EC-2C56-B44A-893F-8D6BEF84E8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B46A51-482C-D742-9B24-CF0CB4B9D9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401" y="1600199"/>
            <a:ext cx="11125200" cy="42153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bk object 21">
            <a:extLst>
              <a:ext uri="{FF2B5EF4-FFF2-40B4-BE49-F238E27FC236}">
                <a16:creationId xmlns:a16="http://schemas.microsoft.com/office/drawing/2014/main" id="{11CC084F-87A4-A445-B98F-6215F42BFF9F}"/>
              </a:ext>
            </a:extLst>
          </p:cNvPr>
          <p:cNvSpPr/>
          <p:nvPr userDrawn="1"/>
        </p:nvSpPr>
        <p:spPr>
          <a:xfrm>
            <a:off x="11914048" y="0"/>
            <a:ext cx="274955" cy="1067435"/>
          </a:xfrm>
          <a:custGeom>
            <a:avLst/>
            <a:gdLst/>
            <a:ahLst/>
            <a:cxnLst/>
            <a:rect l="l" t="t" r="r" b="b"/>
            <a:pathLst>
              <a:path w="274954" h="1067435">
                <a:moveTo>
                  <a:pt x="274904" y="0"/>
                </a:moveTo>
                <a:lnTo>
                  <a:pt x="0" y="0"/>
                </a:lnTo>
                <a:lnTo>
                  <a:pt x="274904" y="1066901"/>
                </a:lnTo>
                <a:lnTo>
                  <a:pt x="274904" y="0"/>
                </a:lnTo>
                <a:close/>
              </a:path>
            </a:pathLst>
          </a:custGeom>
          <a:solidFill>
            <a:srgbClr val="C85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096CDF0-8AAD-8B49-BCEC-49910002EC74}"/>
              </a:ext>
            </a:extLst>
          </p:cNvPr>
          <p:cNvSpPr/>
          <p:nvPr userDrawn="1"/>
        </p:nvSpPr>
        <p:spPr>
          <a:xfrm>
            <a:off x="662" y="5774956"/>
            <a:ext cx="279400" cy="1083310"/>
          </a:xfrm>
          <a:custGeom>
            <a:avLst/>
            <a:gdLst/>
            <a:ahLst/>
            <a:cxnLst/>
            <a:rect l="l" t="t" r="r" b="b"/>
            <a:pathLst>
              <a:path w="279400" h="1083309">
                <a:moveTo>
                  <a:pt x="0" y="0"/>
                </a:moveTo>
                <a:lnTo>
                  <a:pt x="0" y="1083043"/>
                </a:lnTo>
                <a:lnTo>
                  <a:pt x="279057" y="1083043"/>
                </a:lnTo>
                <a:lnTo>
                  <a:pt x="0" y="0"/>
                </a:lnTo>
                <a:close/>
              </a:path>
            </a:pathLst>
          </a:custGeom>
          <a:solidFill>
            <a:srgbClr val="EDB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6BC684-3D3A-D249-BF42-C6A5B3972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921859"/>
            <a:ext cx="1516351" cy="7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6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3557AD-684D-4147-8F8C-F496AFC5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"/>
            <a:ext cx="11125200" cy="127747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B0659-585E-BB44-B2DE-2E6697828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9042E-0F82-A948-9803-F44150A8DC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1B7EC-2C56-B44A-893F-8D6BEF84E8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B46A51-482C-D742-9B24-CF0CB4B9D9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3401" y="1600199"/>
            <a:ext cx="5337047" cy="42153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bk object 21">
            <a:extLst>
              <a:ext uri="{FF2B5EF4-FFF2-40B4-BE49-F238E27FC236}">
                <a16:creationId xmlns:a16="http://schemas.microsoft.com/office/drawing/2014/main" id="{11CC084F-87A4-A445-B98F-6215F42BFF9F}"/>
              </a:ext>
            </a:extLst>
          </p:cNvPr>
          <p:cNvSpPr/>
          <p:nvPr userDrawn="1"/>
        </p:nvSpPr>
        <p:spPr>
          <a:xfrm>
            <a:off x="11914048" y="0"/>
            <a:ext cx="274955" cy="1067435"/>
          </a:xfrm>
          <a:custGeom>
            <a:avLst/>
            <a:gdLst/>
            <a:ahLst/>
            <a:cxnLst/>
            <a:rect l="l" t="t" r="r" b="b"/>
            <a:pathLst>
              <a:path w="274954" h="1067435">
                <a:moveTo>
                  <a:pt x="274904" y="0"/>
                </a:moveTo>
                <a:lnTo>
                  <a:pt x="0" y="0"/>
                </a:lnTo>
                <a:lnTo>
                  <a:pt x="274904" y="1066901"/>
                </a:lnTo>
                <a:lnTo>
                  <a:pt x="274904" y="0"/>
                </a:lnTo>
                <a:close/>
              </a:path>
            </a:pathLst>
          </a:custGeom>
          <a:solidFill>
            <a:srgbClr val="C85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096CDF0-8AAD-8B49-BCEC-49910002EC74}"/>
              </a:ext>
            </a:extLst>
          </p:cNvPr>
          <p:cNvSpPr/>
          <p:nvPr userDrawn="1"/>
        </p:nvSpPr>
        <p:spPr>
          <a:xfrm>
            <a:off x="662" y="5774956"/>
            <a:ext cx="279400" cy="1083310"/>
          </a:xfrm>
          <a:custGeom>
            <a:avLst/>
            <a:gdLst/>
            <a:ahLst/>
            <a:cxnLst/>
            <a:rect l="l" t="t" r="r" b="b"/>
            <a:pathLst>
              <a:path w="279400" h="1083309">
                <a:moveTo>
                  <a:pt x="0" y="0"/>
                </a:moveTo>
                <a:lnTo>
                  <a:pt x="0" y="1083043"/>
                </a:lnTo>
                <a:lnTo>
                  <a:pt x="279057" y="1083043"/>
                </a:lnTo>
                <a:lnTo>
                  <a:pt x="0" y="0"/>
                </a:lnTo>
                <a:close/>
              </a:path>
            </a:pathLst>
          </a:custGeom>
          <a:solidFill>
            <a:srgbClr val="EDB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6BC684-3D3A-D249-BF42-C6A5B3972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921859"/>
            <a:ext cx="1516351" cy="766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90B1-1789-CF41-878A-C64FA23009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8504" y="1599630"/>
            <a:ext cx="5340096" cy="42153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5417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3557AD-684D-4147-8F8C-F496AFC5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B0659-585E-BB44-B2DE-2E6697828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9042E-0F82-A948-9803-F44150A8DC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1B7EC-2C56-B44A-893F-8D6BEF84E8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bk object 21">
            <a:extLst>
              <a:ext uri="{FF2B5EF4-FFF2-40B4-BE49-F238E27FC236}">
                <a16:creationId xmlns:a16="http://schemas.microsoft.com/office/drawing/2014/main" id="{D6EB5CD4-D673-7D42-BBFA-759AA235F5A5}"/>
              </a:ext>
            </a:extLst>
          </p:cNvPr>
          <p:cNvSpPr/>
          <p:nvPr userDrawn="1"/>
        </p:nvSpPr>
        <p:spPr>
          <a:xfrm>
            <a:off x="11914048" y="0"/>
            <a:ext cx="274955" cy="1067435"/>
          </a:xfrm>
          <a:custGeom>
            <a:avLst/>
            <a:gdLst/>
            <a:ahLst/>
            <a:cxnLst/>
            <a:rect l="l" t="t" r="r" b="b"/>
            <a:pathLst>
              <a:path w="274954" h="1067435">
                <a:moveTo>
                  <a:pt x="274904" y="0"/>
                </a:moveTo>
                <a:lnTo>
                  <a:pt x="0" y="0"/>
                </a:lnTo>
                <a:lnTo>
                  <a:pt x="274904" y="1066901"/>
                </a:lnTo>
                <a:lnTo>
                  <a:pt x="274904" y="0"/>
                </a:lnTo>
                <a:close/>
              </a:path>
            </a:pathLst>
          </a:custGeom>
          <a:solidFill>
            <a:srgbClr val="C85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D978EC4-CD84-B449-AA26-1F452842F798}"/>
              </a:ext>
            </a:extLst>
          </p:cNvPr>
          <p:cNvSpPr/>
          <p:nvPr userDrawn="1"/>
        </p:nvSpPr>
        <p:spPr>
          <a:xfrm>
            <a:off x="662" y="5774956"/>
            <a:ext cx="279400" cy="1083310"/>
          </a:xfrm>
          <a:custGeom>
            <a:avLst/>
            <a:gdLst/>
            <a:ahLst/>
            <a:cxnLst/>
            <a:rect l="l" t="t" r="r" b="b"/>
            <a:pathLst>
              <a:path w="279400" h="1083309">
                <a:moveTo>
                  <a:pt x="0" y="0"/>
                </a:moveTo>
                <a:lnTo>
                  <a:pt x="0" y="1083043"/>
                </a:lnTo>
                <a:lnTo>
                  <a:pt x="279057" y="1083043"/>
                </a:lnTo>
                <a:lnTo>
                  <a:pt x="0" y="0"/>
                </a:lnTo>
                <a:close/>
              </a:path>
            </a:pathLst>
          </a:custGeom>
          <a:solidFill>
            <a:srgbClr val="EDB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FA8A60-F784-4E46-8980-CFFFE04EB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423" y="5921859"/>
            <a:ext cx="1516351" cy="7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4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3">
            <a:extLst>
              <a:ext uri="{FF2B5EF4-FFF2-40B4-BE49-F238E27FC236}">
                <a16:creationId xmlns:a16="http://schemas.microsoft.com/office/drawing/2014/main" id="{92C8C1F8-2B8A-4D05-921A-EE8A937A5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Picture 7" descr="xofigo_logo_cmyk_pos_logo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181232"/>
            <a:ext cx="2667000" cy="1153298"/>
          </a:xfrm>
          <a:prstGeom prst="rect">
            <a:avLst/>
          </a:prstGeom>
        </p:spPr>
      </p:pic>
      <p:pic>
        <p:nvPicPr>
          <p:cNvPr id="9" name="Imagem 10">
            <a:extLst>
              <a:ext uri="{FF2B5EF4-FFF2-40B4-BE49-F238E27FC236}">
                <a16:creationId xmlns:a16="http://schemas.microsoft.com/office/drawing/2014/main" id="{D755DC6D-576A-4E17-9CB1-CCEED739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35" y="5973619"/>
            <a:ext cx="1738195" cy="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5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48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1A1955-54E5-FB47-B0E7-3C1413A01E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46A94-D74A-F148-80D3-AF0897632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41B7EC-2C56-B44A-893F-8D6BEF84E87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611C3D-663E-314A-BFF8-5119FC4F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1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399118" y="6347885"/>
            <a:ext cx="1170516" cy="2624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lvl="0" indent="0">
              <a:lnSpc>
                <a:spcPct val="85000"/>
              </a:lnSpc>
              <a:spcBef>
                <a:spcPts val="0"/>
              </a:spcBef>
              <a:buFontTx/>
              <a:buNone/>
              <a:defRPr sz="800" cap="all" baseline="0">
                <a:solidFill>
                  <a:schemeClr val="accent6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180975" indent="-169863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accent5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marL="458788" indent="-230188">
              <a:lnSpc>
                <a:spcPct val="90000"/>
              </a:lnSpc>
              <a:spcBef>
                <a:spcPts val="300"/>
              </a:spcBef>
              <a:buFont typeface=".AppleSystemUIFont" charset="-120"/>
              <a:buChar char="–"/>
              <a:tabLst/>
              <a:defRPr sz="1600">
                <a:solidFill>
                  <a:schemeClr val="accent5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marL="1600200"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accent5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marL="2057400" indent="-22860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accent5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defTabSz="914400">
              <a:defRPr/>
            </a:pPr>
            <a:r>
              <a:rPr lang="en-US" sz="900" dirty="0">
                <a:solidFill>
                  <a:srgbClr val="939598"/>
                </a:solidFill>
                <a:latin typeface="Century Gothic"/>
                <a:ea typeface="Century Gothic" charset="0"/>
                <a:cs typeface="Century Gothic"/>
              </a:rPr>
              <a:t>Confidential. For internal use only.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117601" y="6301319"/>
            <a:ext cx="196851" cy="30903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2603500" y="6301319"/>
            <a:ext cx="196851" cy="30903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75" y="355601"/>
            <a:ext cx="8931646" cy="107103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700" b="1" cap="all">
                <a:solidFill>
                  <a:schemeClr val="accent1"/>
                </a:solidFill>
                <a:latin typeface="Century Gothic"/>
                <a:ea typeface="Century Gothic" charset="0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75" y="1745437"/>
            <a:ext cx="11118976" cy="34648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078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chemeClr val="accent5"/>
                </a:solidFill>
                <a:latin typeface="Century Gothic"/>
                <a:ea typeface="Century Gothic" charset="0"/>
                <a:cs typeface="Century Gothic"/>
              </a:defRPr>
            </a:lvl1pPr>
            <a:lvl2pPr marL="241276" marR="0" indent="-226461" algn="l" defTabSz="121907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>
                <a:solidFill>
                  <a:schemeClr val="accent5"/>
                </a:solidFill>
                <a:latin typeface="Century Gothic"/>
                <a:ea typeface="Century Gothic" charset="0"/>
                <a:cs typeface="Century Gothic"/>
              </a:defRPr>
            </a:lvl2pPr>
            <a:lvl3pPr marL="611656" marR="0" indent="-306887" algn="l" defTabSz="121907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–"/>
              <a:tabLst/>
              <a:defRPr sz="1900">
                <a:solidFill>
                  <a:schemeClr val="accent5"/>
                </a:solidFill>
                <a:latin typeface="Century Gothic"/>
                <a:ea typeface="Century Gothic" charset="0"/>
                <a:cs typeface="Century Gothic"/>
              </a:defRPr>
            </a:lvl3pPr>
            <a:lvl4pPr marL="914309" marR="0" indent="-304770" algn="l" defTabSz="121907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accent5"/>
                </a:solidFill>
                <a:latin typeface="Century Gothic"/>
                <a:ea typeface="Century Gothic" charset="0"/>
                <a:cs typeface="Century Gothic"/>
              </a:defRPr>
            </a:lvl4pPr>
            <a:lvl5pPr marL="1219078" marR="0" indent="-304770" algn="l" defTabSz="1219078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accent5"/>
                </a:solidFill>
                <a:latin typeface="Century Gothic"/>
                <a:ea typeface="Century Gothic" charset="0"/>
                <a:cs typeface="Century Gothic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375" y="5353052"/>
            <a:ext cx="11118976" cy="6773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/>
            </a:lvl1pPr>
            <a:lvl2pPr marL="457154" indent="0">
              <a:buNone/>
              <a:defRPr/>
            </a:lvl2pPr>
            <a:lvl3pPr marL="914309" indent="0">
              <a:buNone/>
              <a:defRPr/>
            </a:lvl3pPr>
            <a:lvl4pPr marL="1371463" indent="0">
              <a:buNone/>
              <a:defRPr/>
            </a:lvl4pPr>
            <a:lvl5pPr marL="182861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2924262" y="6347885"/>
            <a:ext cx="1524000" cy="3069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900" cap="all">
                <a:solidFill>
                  <a:schemeClr val="accent6"/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499" y="6223001"/>
            <a:ext cx="626534" cy="364067"/>
          </a:xfrm>
          <a:prstGeom prst="rect">
            <a:avLst/>
          </a:prstGeom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accent2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233C241-560C-4995-8F6D-AC9DF6C3C4B6}" type="slidenum">
              <a:rPr lang="en-US" altLang="en-US" sz="1800" smtClean="0">
                <a:solidFill>
                  <a:srgbClr val="F1662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n-US" sz="1800">
              <a:solidFill>
                <a:srgbClr val="F166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0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EB759-A625-4278-A64E-498DF11B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851C4-71DE-4852-8CE9-D77E6207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69C753-048C-4CAB-A6B0-B8FF475E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3E4775-DA23-4AAD-B2DC-19821D18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E609E-F9D2-473B-AD24-EC7C04FF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555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2C8C3-D781-4C0F-9BFE-5CBA7AAB5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77D36A-1162-4BAC-86B9-9DFCDD676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EF3AA6-AC59-4442-8E57-DD2B52B2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97E590-B4DC-4A31-8D3E-613679D1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0EF7A2-4D80-4D8C-A0CF-1E9B5D7E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761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EB759-A625-4278-A64E-498DF11B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851C4-71DE-4852-8CE9-D77E6207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69C753-048C-4CAB-A6B0-B8FF475E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3E4775-DA23-4AAD-B2DC-19821D18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E609E-F9D2-473B-AD24-EC7C04FF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687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00AFB-A8DA-4B67-92CD-D1DEEE027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33E3E7-E016-4893-94A5-9B17282C4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7CDA76-F5A4-4A04-8563-E251DF96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7CAF18-F96F-4CEF-BDBA-91018189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554B69-94DB-42D9-AD1F-DA56264C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934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C6E5F-BF74-4F9B-8AFF-DAF5633B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C2FDE8-E2E2-4AFE-B2AD-90C707FE2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3905F2-666A-4419-86D3-476B663DF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A9C7A3-1B2A-444D-8C2A-B0CFD31A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D8776C-7BB4-472B-A0F6-EEAB3152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E1DC41-0C19-47C9-92A5-62F38D28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022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A45D7-ED96-4ACF-A3C4-2A3BEE7F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829973-360C-4880-AE30-F2574E676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3B0DBBB-5FD5-4763-8F0B-CD2713136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9F6763-980B-43F0-9BD3-93EC37FDF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CA47A9-5E8E-4835-A866-199D5940F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3AC9BE0-0C07-451E-86CA-9EF4B039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44EF3A5-F5DB-4853-A00F-348DFB003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225717A-F597-497F-8171-D75D6E0D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46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F47CC-4057-46B2-A67D-EE40659B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18AD1D-FB2D-41D1-9A6C-0E3875D7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28B8D4-7216-4BAC-8329-93B8714C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9EA8A8-0CBA-47A8-925C-7CD00CAB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00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3">
            <a:extLst>
              <a:ext uri="{FF2B5EF4-FFF2-40B4-BE49-F238E27FC236}">
                <a16:creationId xmlns:a16="http://schemas.microsoft.com/office/drawing/2014/main" id="{92C8C1F8-2B8A-4D05-921A-EE8A937A5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4" name="Picture 13" descr="xofigo_logo_cmyk_pos_logo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181232"/>
            <a:ext cx="2667000" cy="1153298"/>
          </a:xfrm>
          <a:prstGeom prst="rect">
            <a:avLst/>
          </a:prstGeom>
        </p:spPr>
      </p:pic>
      <p:pic>
        <p:nvPicPr>
          <p:cNvPr id="15" name="Imagem 10">
            <a:extLst>
              <a:ext uri="{FF2B5EF4-FFF2-40B4-BE49-F238E27FC236}">
                <a16:creationId xmlns:a16="http://schemas.microsoft.com/office/drawing/2014/main" id="{D755DC6D-576A-4E17-9CB1-CCEED739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35" y="5973619"/>
            <a:ext cx="1738195" cy="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01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C474C6-FD3B-4D78-965F-740746A5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D5D61C-5AE8-4E0E-A537-0ECBF240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7B9EAF-E885-4859-B96C-05BD5A94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56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D184C-DD41-40CE-8CDB-74988F76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187BFB-B5C9-4D2E-8B55-BF79E9744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99AA0D-A8A3-455E-9AF2-6E66D7685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69C3FD-A4EE-40B1-8BAC-5857897A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FC6B66-0F85-40C3-9EE0-4CAF313C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DE01F6-F0D9-433F-AF54-DA135A63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732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E67F3-DA86-43FA-87F6-01F4F0F1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5DE042-6139-4D56-99B2-7A4D33BDF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CFB363-B6B7-478C-9888-3F3C31E4F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734F71-6DB8-486B-91F9-BCA52A13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59F21F-C20F-49FB-8480-A27BC2DF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160FE6-3C10-4C12-8FA4-AFB427BD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087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FB4F8-2BB3-451B-AF00-F4EEA479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B6EB35-2A6C-44CE-8228-751CAD093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1EE48E-CDE5-4244-8B42-71F690CB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9DB765-9ED6-4295-8D7C-22EAB531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C16B10-DF51-4F3A-91CA-73CFE369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354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F86247-41C0-4ABB-90D1-8960835FA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D0C86B-C370-4196-A262-ED0F32C92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123319-1B04-4E2F-AABE-6134D592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02D2CA-4E12-4B9F-B645-613AB027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5BB2A8-9B08-47C5-963A-C05BE008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28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3">
            <a:extLst>
              <a:ext uri="{FF2B5EF4-FFF2-40B4-BE49-F238E27FC236}">
                <a16:creationId xmlns:a16="http://schemas.microsoft.com/office/drawing/2014/main" id="{92C8C1F8-2B8A-4D05-921A-EE8A937A5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3" name="Picture 12" descr="xofigo_logo_cmyk_pos_logo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181232"/>
            <a:ext cx="2667000" cy="1153298"/>
          </a:xfrm>
          <a:prstGeom prst="rect">
            <a:avLst/>
          </a:prstGeom>
        </p:spPr>
      </p:pic>
      <p:pic>
        <p:nvPicPr>
          <p:cNvPr id="14" name="Imagem 10">
            <a:extLst>
              <a:ext uri="{FF2B5EF4-FFF2-40B4-BE49-F238E27FC236}">
                <a16:creationId xmlns:a16="http://schemas.microsoft.com/office/drawing/2014/main" id="{D755DC6D-576A-4E17-9CB1-CCEED739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35" y="5973619"/>
            <a:ext cx="1738195" cy="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3">
            <a:extLst>
              <a:ext uri="{FF2B5EF4-FFF2-40B4-BE49-F238E27FC236}">
                <a16:creationId xmlns:a16="http://schemas.microsoft.com/office/drawing/2014/main" id="{92C8C1F8-2B8A-4D05-921A-EE8A937A5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5" name="Picture 14" descr="xofigo_logo_cmyk_pos_logo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181232"/>
            <a:ext cx="2667000" cy="1153298"/>
          </a:xfrm>
          <a:prstGeom prst="rect">
            <a:avLst/>
          </a:prstGeom>
        </p:spPr>
      </p:pic>
      <p:pic>
        <p:nvPicPr>
          <p:cNvPr id="16" name="Imagem 10">
            <a:extLst>
              <a:ext uri="{FF2B5EF4-FFF2-40B4-BE49-F238E27FC236}">
                <a16:creationId xmlns:a16="http://schemas.microsoft.com/office/drawing/2014/main" id="{D755DC6D-576A-4E17-9CB1-CCEED739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35" y="5973619"/>
            <a:ext cx="1738195" cy="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3">
            <a:extLst>
              <a:ext uri="{FF2B5EF4-FFF2-40B4-BE49-F238E27FC236}">
                <a16:creationId xmlns:a16="http://schemas.microsoft.com/office/drawing/2014/main" id="{92C8C1F8-2B8A-4D05-921A-EE8A937A5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1" name="Picture 10" descr="xofigo_logo_cmyk_pos_logo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181232"/>
            <a:ext cx="2667000" cy="1153298"/>
          </a:xfrm>
          <a:prstGeom prst="rect">
            <a:avLst/>
          </a:prstGeom>
        </p:spPr>
      </p:pic>
      <p:pic>
        <p:nvPicPr>
          <p:cNvPr id="12" name="Imagem 10">
            <a:extLst>
              <a:ext uri="{FF2B5EF4-FFF2-40B4-BE49-F238E27FC236}">
                <a16:creationId xmlns:a16="http://schemas.microsoft.com/office/drawing/2014/main" id="{D755DC6D-576A-4E17-9CB1-CCEED739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35" y="5973619"/>
            <a:ext cx="1738195" cy="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92C8C1F8-2B8A-4D05-921A-EE8A937A5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9" name="Picture 8" descr="xofigo_logo_cmyk_pos_logo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181232"/>
            <a:ext cx="2667000" cy="1153298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D755DC6D-576A-4E17-9CB1-CCEED739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35" y="5973619"/>
            <a:ext cx="1738195" cy="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3">
            <a:extLst>
              <a:ext uri="{FF2B5EF4-FFF2-40B4-BE49-F238E27FC236}">
                <a16:creationId xmlns:a16="http://schemas.microsoft.com/office/drawing/2014/main" id="{92C8C1F8-2B8A-4D05-921A-EE8A937A5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2" name="Picture 11" descr="xofigo_logo_cmyk_pos_logo_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181232"/>
            <a:ext cx="2667000" cy="1153298"/>
          </a:xfrm>
          <a:prstGeom prst="rect">
            <a:avLst/>
          </a:prstGeom>
        </p:spPr>
      </p:pic>
      <p:pic>
        <p:nvPicPr>
          <p:cNvPr id="13" name="Imagem 10">
            <a:extLst>
              <a:ext uri="{FF2B5EF4-FFF2-40B4-BE49-F238E27FC236}">
                <a16:creationId xmlns:a16="http://schemas.microsoft.com/office/drawing/2014/main" id="{D755DC6D-576A-4E17-9CB1-CCEED739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935" y="5973619"/>
            <a:ext cx="1738195" cy="56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7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4000A-AFB5-4AAF-A098-F0CA960B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6C9C901-9FC9-45C6-B0BC-665A8B220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04FB37-2393-46ED-8B5A-BD407B64A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C2639B-2887-4380-B7D8-1A0C35D2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2DDB-BE7E-47A3-91E0-7E6D05BD974E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923E75-37C5-4AC5-BD20-EE5FE02F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23F520-7CC7-4BEA-938E-DD4072B0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E24A-943A-4E6E-9C3C-F753390194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0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55795C2-F15C-4648-9F1D-91B3D6A1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86A830-F927-4E13-A800-8427AC169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EB3383-CD83-4959-870C-18D7AC357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2DDB-BE7E-47A3-91E0-7E6D05BD974E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BA6344-10C5-4F80-8AB4-F70F46A99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A3C9B-DAA3-4F71-BCD2-14DBF837F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E24A-943A-4E6E-9C3C-F7533901944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MSIPCMContentMarking" descr="{&quot;HashCode&quot;:-242339457,&quot;Placement&quot;:&quot;Footer&quot;}">
            <a:extLst>
              <a:ext uri="{FF2B5EF4-FFF2-40B4-BE49-F238E27FC236}">
                <a16:creationId xmlns:a16="http://schemas.microsoft.com/office/drawing/2014/main" id="{DAF0E22F-7D27-4CFD-9BDB-ED0C6F3A7FD1}"/>
              </a:ext>
            </a:extLst>
          </p:cNvPr>
          <p:cNvSpPr txBox="1"/>
          <p:nvPr userDrawn="1"/>
        </p:nvSpPr>
        <p:spPr>
          <a:xfrm>
            <a:off x="10318885" y="6390570"/>
            <a:ext cx="1873115" cy="4674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2200">
                <a:solidFill>
                  <a:srgbClr val="FF8939"/>
                </a:solidFill>
                <a:latin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41722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9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6AE6066-280C-4076-8B5B-4F9701183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E66C95-3B06-4E20-B001-A1C7DF27B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961980-A04E-49FE-B6F4-D4472CEC0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18F9F-4A34-4685-BC8E-67F521E44B01}" type="datetimeFigureOut">
              <a:rPr lang="pt-BR" smtClean="0"/>
              <a:t>14/10/2020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2E3E51-5490-4E2A-84F0-08A2E14BE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A00DED-1A22-4EEF-A20D-725B376B5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DC90C-CFE9-436F-9A90-C56E401931C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MSIPCMContentMarking" descr="{&quot;HashCode&quot;:-242339457,&quot;Placement&quot;:&quot;Footer&quot;}">
            <a:extLst>
              <a:ext uri="{FF2B5EF4-FFF2-40B4-BE49-F238E27FC236}">
                <a16:creationId xmlns:a16="http://schemas.microsoft.com/office/drawing/2014/main" id="{9DE2BC87-2790-4F66-98A3-699213500A21}"/>
              </a:ext>
            </a:extLst>
          </p:cNvPr>
          <p:cNvSpPr txBox="1"/>
          <p:nvPr userDrawn="1"/>
        </p:nvSpPr>
        <p:spPr>
          <a:xfrm>
            <a:off x="10318885" y="6390570"/>
            <a:ext cx="1873115" cy="4674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2200">
                <a:solidFill>
                  <a:srgbClr val="FF8939"/>
                </a:solidFill>
                <a:latin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282560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DB8B5-024F-438D-A1CC-9312368F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495" y="2776756"/>
            <a:ext cx="7320397" cy="1350627"/>
          </a:xfrm>
        </p:spPr>
        <p:txBody>
          <a:bodyPr anchor="ctr">
            <a:no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HelveticaNeueLT Std UltLt" panose="020B0303020202020204" pitchFamily="34" charset="0"/>
              </a:rPr>
              <a:t>Desafios do Mercado Brasileiro de Medicina Nuclear</a:t>
            </a:r>
            <a:br>
              <a:rPr lang="pt-BR" sz="5900" dirty="0">
                <a:solidFill>
                  <a:schemeClr val="bg1"/>
                </a:solidFill>
                <a:latin typeface="HelveticaNeueLT Std UltLt" panose="020B0303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HelveticaNeueLT Std UltLt" panose="020B0303020202020204" pitchFamily="34" charset="0"/>
              </a:rPr>
              <a:t>Reunião ABDAN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EF9375-225F-4E84-A65E-896F0B39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9625" y="6160680"/>
            <a:ext cx="6597743" cy="374344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pt-BR" spc="6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LÉIA SOUZA | OUTUBRO | 2020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CC4F6DC-096A-4034-9179-4774E8B6C3F2}"/>
              </a:ext>
            </a:extLst>
          </p:cNvPr>
          <p:cNvCxnSpPr/>
          <p:nvPr/>
        </p:nvCxnSpPr>
        <p:spPr>
          <a:xfrm>
            <a:off x="7843706" y="2776756"/>
            <a:ext cx="0" cy="1350627"/>
          </a:xfrm>
          <a:prstGeom prst="line">
            <a:avLst/>
          </a:prstGeom>
          <a:ln w="28575">
            <a:solidFill>
              <a:srgbClr val="F5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0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7BF5182-FBA6-457F-A762-6DC33BF7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BCD783A-B0CA-4678-8592-B6323A5A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067"/>
            <a:ext cx="10515600" cy="897621"/>
          </a:xfrm>
        </p:spPr>
        <p:txBody>
          <a:bodyPr/>
          <a:lstStyle/>
          <a:p>
            <a:r>
              <a:rPr lang="pt-BR" dirty="0"/>
              <a:t>	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84E4B7-6DDA-4722-9662-CDABC96E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5800" cy="4351338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24AF525-7768-41B5-8A42-CF60054B905E}"/>
              </a:ext>
            </a:extLst>
          </p:cNvPr>
          <p:cNvGrpSpPr/>
          <p:nvPr/>
        </p:nvGrpSpPr>
        <p:grpSpPr>
          <a:xfrm>
            <a:off x="2437762" y="2252764"/>
            <a:ext cx="2404713" cy="3497060"/>
            <a:chOff x="8774850" y="398372"/>
            <a:chExt cx="606744" cy="108344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FAFC6A2-4828-4CA4-9FFE-54337B397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2" b="99197" l="0" r="100000">
                          <a14:foregroundMark x1="48551" y1="27711" x2="48551" y2="27711"/>
                          <a14:foregroundMark x1="70290" y1="26104" x2="70290" y2="26104"/>
                          <a14:foregroundMark x1="42754" y1="23695" x2="42754" y2="23695"/>
                          <a14:foregroundMark x1="63768" y1="26104" x2="63768" y2="26104"/>
                          <a14:foregroundMark x1="39855" y1="93976" x2="39855" y2="93976"/>
                          <a14:foregroundMark x1="39855" y1="28514" x2="39855" y2="28514"/>
                          <a14:foregroundMark x1="48551" y1="24498" x2="48551" y2="24498"/>
                          <a14:foregroundMark x1="45652" y1="27711" x2="45652" y2="27711"/>
                        </a14:backgroundRemoval>
                      </a14:imgEffect>
                      <a14:imgEffect>
                        <a14:sharpenSoften amount="49000"/>
                      </a14:imgEffect>
                      <a14:imgEffect>
                        <a14:brightnessContrast contrast="-28000"/>
                      </a14:imgEffect>
                    </a14:imgLayer>
                  </a14:imgProps>
                </a:ext>
              </a:extLst>
            </a:blip>
            <a:srcRect l="22014" t="4741" r="6822" b="4412"/>
            <a:stretch/>
          </p:blipFill>
          <p:spPr>
            <a:xfrm>
              <a:off x="8867799" y="398372"/>
              <a:ext cx="404211" cy="931047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C3469A9-D3C8-45DA-BBF9-9FFA69379810}"/>
                </a:ext>
              </a:extLst>
            </p:cNvPr>
            <p:cNvSpPr txBox="1"/>
            <p:nvPr/>
          </p:nvSpPr>
          <p:spPr>
            <a:xfrm>
              <a:off x="8774850" y="1311370"/>
              <a:ext cx="606744" cy="17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pPr defTabSz="609585"/>
              <a:r>
                <a:rPr lang="pt-BR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Oncologista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072F7FF-6934-4D5C-BA9D-CD3A991E3C94}"/>
              </a:ext>
            </a:extLst>
          </p:cNvPr>
          <p:cNvGrpSpPr/>
          <p:nvPr/>
        </p:nvGrpSpPr>
        <p:grpSpPr>
          <a:xfrm>
            <a:off x="8019255" y="2158440"/>
            <a:ext cx="2440149" cy="3764059"/>
            <a:chOff x="11164145" y="-159149"/>
            <a:chExt cx="1166580" cy="168927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4E32440F-9ECF-4B94-9656-1422650B8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9264" y1="66391" x2="39264" y2="66391"/>
                          <a14:foregroundMark x1="60123" y1="72727" x2="60123" y2="72727"/>
                          <a14:foregroundMark x1="62577" y1="66391" x2="62577" y2="66391"/>
                          <a14:foregroundMark x1="69325" y1="61157" x2="69325" y2="61157"/>
                          <a14:foregroundMark x1="49693" y1="60606" x2="49693" y2="60606"/>
                          <a14:foregroundMark x1="36810" y1="58678" x2="36810" y2="58678"/>
                          <a14:foregroundMark x1="28834" y1="61983" x2="28834" y2="61983"/>
                          <a14:foregroundMark x1="25767" y1="68320" x2="25767" y2="68320"/>
                          <a14:foregroundMark x1="25767" y1="68871" x2="25767" y2="68871"/>
                          <a14:foregroundMark x1="46012" y1="74105" x2="46012" y2="74105"/>
                          <a14:foregroundMark x1="46012" y1="72727" x2="46012" y2="72727"/>
                          <a14:foregroundMark x1="46012" y1="68320" x2="46012" y2="68320"/>
                          <a14:foregroundMark x1="48466" y1="68320" x2="48466" y2="68320"/>
                          <a14:foregroundMark x1="55215" y1="67769" x2="55215" y2="67769"/>
                          <a14:foregroundMark x1="55215" y1="65840" x2="55215" y2="65840"/>
                          <a14:foregroundMark x1="65644" y1="97521" x2="65644" y2="97521"/>
                          <a14:foregroundMark x1="65644" y1="97521" x2="65644" y2="97521"/>
                          <a14:foregroundMark x1="74847" y1="96694" x2="74847" y2="96694"/>
                          <a14:foregroundMark x1="76074" y1="96694" x2="76074" y2="96694"/>
                          <a14:foregroundMark x1="32515" y1="96694" x2="32515" y2="96694"/>
                          <a14:foregroundMark x1="32515" y1="96694" x2="32515" y2="96694"/>
                          <a14:foregroundMark x1="32515" y1="96694" x2="32515" y2="96694"/>
                          <a14:foregroundMark x1="32515" y1="96694" x2="32515" y2="96694"/>
                          <a14:foregroundMark x1="32515" y1="96694" x2="32515" y2="96694"/>
                          <a14:foregroundMark x1="27607" y1="96694" x2="27607" y2="96694"/>
                          <a14:foregroundMark x1="25767" y1="96694" x2="25767" y2="96694"/>
                          <a14:foregroundMark x1="20859" y1="96143" x2="20859" y2="96143"/>
                          <a14:foregroundMark x1="20859" y1="96143" x2="20859" y2="96143"/>
                        </a14:backgroundRemoval>
                      </a14:imgEffect>
                      <a14:imgEffect>
                        <a14:sharpenSoften amount="20000"/>
                      </a14:imgEffect>
                      <a14:imgEffect>
                        <a14:brightnessContrast contrast="-3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67719" y="-159149"/>
              <a:ext cx="725882" cy="1477065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1101F82-4202-4F95-A3A6-3E5967CE3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917" b="97917" l="3676" r="97059">
                          <a14:foregroundMark x1="49632" y1="49167" x2="49632" y2="49167"/>
                          <a14:foregroundMark x1="52206" y1="44583" x2="52206" y2="445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957198" y="42428"/>
              <a:ext cx="297150" cy="262191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3CA89FF-BE5E-4190-AB54-12BE3D2FB6CC}"/>
                </a:ext>
              </a:extLst>
            </p:cNvPr>
            <p:cNvSpPr txBox="1"/>
            <p:nvPr/>
          </p:nvSpPr>
          <p:spPr>
            <a:xfrm>
              <a:off x="11164145" y="1276205"/>
              <a:ext cx="11665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pt-BR" sz="105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Médico Nuclear</a:t>
              </a:r>
              <a:endParaRPr lang="en-US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endParaRP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9E832D03-3A73-44C6-BF84-013309026AC1}"/>
              </a:ext>
            </a:extLst>
          </p:cNvPr>
          <p:cNvSpPr/>
          <p:nvPr/>
        </p:nvSpPr>
        <p:spPr>
          <a:xfrm>
            <a:off x="1660071" y="780598"/>
            <a:ext cx="9202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7030A0"/>
                </a:solidFill>
                <a:latin typeface="HelveticaNeueLT Std UltLt" panose="020B0303020202020204" pitchFamily="34" charset="0"/>
                <a:ea typeface="+mj-ea"/>
                <a:cs typeface="+mj-cs"/>
              </a:rPr>
              <a:t>Trabalho Multidisciplinar entre as Especialidades</a:t>
            </a:r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943B1A2E-AFEE-4903-8281-EA2A86A1D795}"/>
              </a:ext>
            </a:extLst>
          </p:cNvPr>
          <p:cNvSpPr/>
          <p:nvPr/>
        </p:nvSpPr>
        <p:spPr>
          <a:xfrm>
            <a:off x="5466187" y="3174335"/>
            <a:ext cx="1518336" cy="50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F02FEF8B-7969-481A-8E38-96311C64810A}"/>
              </a:ext>
            </a:extLst>
          </p:cNvPr>
          <p:cNvSpPr/>
          <p:nvPr/>
        </p:nvSpPr>
        <p:spPr>
          <a:xfrm flipH="1">
            <a:off x="5466187" y="3804050"/>
            <a:ext cx="1518336" cy="50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FEA6537-2BE2-4DF8-88F8-67BF5F954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5C3D32-19CE-48E2-94B5-54CCB86BDF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99" y="529812"/>
            <a:ext cx="556613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7BF5182-FBA6-457F-A762-6DC33BF7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BCD783A-B0CA-4678-8592-B6323A5A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	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84E4B7-6DDA-4722-9662-CDABC96E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248229"/>
            <a:ext cx="5660572" cy="49287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>
                <a:latin typeface="HelveticaNeueLT Std Cn" panose="020B0506030502030204"/>
              </a:rPr>
              <a:t>Licenças </a:t>
            </a:r>
          </a:p>
          <a:p>
            <a:pPr marL="0" indent="0" algn="ctr">
              <a:buNone/>
            </a:pPr>
            <a:r>
              <a:rPr lang="pt-BR" dirty="0">
                <a:latin typeface="HelveticaNeueLT Std Cn" panose="020B0506030502030204"/>
              </a:rPr>
              <a:t>Entendimento e criação de fluxo</a:t>
            </a:r>
          </a:p>
          <a:p>
            <a:pPr marL="0" indent="0" algn="ctr">
              <a:buNone/>
            </a:pPr>
            <a:r>
              <a:rPr lang="pt-BR" dirty="0">
                <a:latin typeface="HelveticaNeueLT Std Cn" panose="020B0506030502030204"/>
              </a:rPr>
              <a:t>Medicamento ou Insumo Radioativo?</a:t>
            </a:r>
          </a:p>
          <a:p>
            <a:pPr marL="0" indent="0" algn="ctr">
              <a:buNone/>
            </a:pPr>
            <a:r>
              <a:rPr lang="pt-BR" dirty="0">
                <a:latin typeface="HelveticaNeueLT Std Cn" panose="020B0506030502030204"/>
              </a:rPr>
              <a:t>Código TUSS ou UR?</a:t>
            </a:r>
          </a:p>
          <a:p>
            <a:pPr marL="0" indent="0" algn="ctr">
              <a:buNone/>
            </a:pPr>
            <a:r>
              <a:rPr lang="pt-BR" dirty="0">
                <a:latin typeface="HelveticaNeueLT Std Cn" panose="020B0506030502030204"/>
              </a:rPr>
              <a:t>Pacote ou Conta Aberta?</a:t>
            </a:r>
          </a:p>
          <a:p>
            <a:pPr marL="0" indent="0" algn="ctr">
              <a:buNone/>
            </a:pPr>
            <a:r>
              <a:rPr lang="pt-BR" dirty="0">
                <a:latin typeface="HelveticaNeueLT Std Cn" panose="020B0506030502030204"/>
              </a:rPr>
              <a:t>Como negociar?</a:t>
            </a:r>
          </a:p>
          <a:p>
            <a:pPr marL="0" indent="0" algn="ctr">
              <a:buNone/>
            </a:pPr>
            <a:r>
              <a:rPr lang="pt-BR" dirty="0">
                <a:latin typeface="HelveticaNeueLT Std Cn" panose="020B0506030502030204"/>
              </a:rPr>
              <a:t>Código CBHPM</a:t>
            </a:r>
          </a:p>
          <a:p>
            <a:pPr marL="0" indent="0" algn="ctr">
              <a:buNone/>
            </a:pPr>
            <a:r>
              <a:rPr lang="pt-BR" dirty="0">
                <a:latin typeface="HelveticaNeueLT Std Cn" panose="020B0506030502030204"/>
              </a:rPr>
              <a:t>Radio fármaco ou Antineoplásico?</a:t>
            </a:r>
          </a:p>
          <a:p>
            <a:pPr marL="0" indent="0" algn="ctr">
              <a:buNone/>
            </a:pPr>
            <a:r>
              <a:rPr lang="pt-BR" dirty="0">
                <a:latin typeface="HelveticaNeueLT Std Cn" panose="020B0506030502030204"/>
              </a:rPr>
              <a:t>Perdas e Garantias</a:t>
            </a:r>
          </a:p>
          <a:p>
            <a:endParaRPr lang="pt-BR" dirty="0"/>
          </a:p>
        </p:txBody>
      </p:sp>
      <p:pic>
        <p:nvPicPr>
          <p:cNvPr id="6" name="Imagem 5" descr="Por do sol atrás das árvores&#10;&#10;Descrição gerada automaticamente">
            <a:extLst>
              <a:ext uri="{FF2B5EF4-FFF2-40B4-BE49-F238E27FC236}">
                <a16:creationId xmlns:a16="http://schemas.microsoft.com/office/drawing/2014/main" id="{F615A365-5269-4159-A5E7-F2E24E9B9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9" y="0"/>
            <a:ext cx="5457371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7BF5182-FBA6-457F-A762-6DC33BF7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BCD783A-B0CA-4678-8592-B6323A5A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HelveticaNeueLT Std Cn" panose="020B0506030502030204"/>
              </a:rPr>
              <a:t>Acesso - ROL ANS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84E4B7-6DDA-4722-9662-CDABC96E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6929"/>
            <a:ext cx="10845800" cy="3490034"/>
          </a:xfrm>
        </p:spPr>
        <p:txBody>
          <a:bodyPr>
            <a:normAutofit fontScale="62500" lnSpcReduction="20000"/>
          </a:bodyPr>
          <a:lstStyle/>
          <a:p>
            <a:endParaRPr lang="pt-BR" dirty="0">
              <a:latin typeface="HelveticaNeueLT Std Cn" panose="020B0506030502030204"/>
            </a:endParaRPr>
          </a:p>
          <a:p>
            <a:pPr algn="just"/>
            <a:r>
              <a:rPr lang="pt-BR" dirty="0">
                <a:latin typeface="HelveticaNeueLT Std Cn" panose="020B0506030502030204"/>
              </a:rPr>
              <a:t>No que se refere ao uso de medicamentos, a referida Resolução estabelece a obrigatoriedade do oferecimento de medicamentos: </a:t>
            </a:r>
          </a:p>
          <a:p>
            <a:pPr algn="just"/>
            <a:r>
              <a:rPr lang="pt-BR" dirty="0">
                <a:latin typeface="HelveticaNeueLT Std Cn" panose="020B0506030502030204"/>
              </a:rPr>
              <a:t>1. durante a internação hospitalar, conforme prescrição do médico assistente; </a:t>
            </a:r>
          </a:p>
          <a:p>
            <a:pPr algn="just"/>
            <a:r>
              <a:rPr lang="pt-BR" dirty="0">
                <a:latin typeface="HelveticaNeueLT Std Cn" panose="020B0506030502030204"/>
              </a:rPr>
              <a:t>2. em uso ambulatorial, quando necessários para a execução de procedimentos diagnósticos e terapêuticos contemplados nos Anexos e nos artigos da RN 387/2015: </a:t>
            </a:r>
          </a:p>
          <a:p>
            <a:pPr algn="just"/>
            <a:r>
              <a:rPr lang="pt-BR" dirty="0">
                <a:latin typeface="HelveticaNeueLT Std Cn" panose="020B0506030502030204"/>
              </a:rPr>
              <a:t>a) a cobertura de quimioterapia oncológica ambulatorial, </a:t>
            </a:r>
            <a:r>
              <a:rPr lang="pt-BR" dirty="0">
                <a:highlight>
                  <a:srgbClr val="FFFF00"/>
                </a:highlight>
                <a:latin typeface="HelveticaNeueLT Std Cn" panose="020B0506030502030204"/>
              </a:rPr>
              <a:t>entendida como aquela baseada na administração de </a:t>
            </a:r>
            <a:r>
              <a:rPr lang="pt-BR" b="1" dirty="0">
                <a:highlight>
                  <a:srgbClr val="FFFF00"/>
                </a:highlight>
                <a:latin typeface="HelveticaNeueLT Std Cn" panose="020B0506030502030204"/>
              </a:rPr>
              <a:t>medicamentos</a:t>
            </a:r>
            <a:r>
              <a:rPr lang="pt-BR" dirty="0">
                <a:highlight>
                  <a:srgbClr val="FFFF00"/>
                </a:highlight>
                <a:latin typeface="HelveticaNeueLT Std Cn" panose="020B0506030502030204"/>
              </a:rPr>
              <a:t> para tratamento do câncer</a:t>
            </a:r>
            <a:r>
              <a:rPr lang="pt-BR" dirty="0">
                <a:latin typeface="HelveticaNeueLT Std Cn" panose="020B0506030502030204"/>
              </a:rPr>
              <a:t>, incluindo medicamentos para o controle de efeitos adversos relacionados ao tratamento e adjuvantes (medicamentos empregados de forma associada aos quimioterápicos citostáticos com a finalidade de intensificar seu desempenho ou de atuar de forma sinérgica ao tratamento) que</a:t>
            </a:r>
            <a:r>
              <a:rPr lang="pt-BR" dirty="0">
                <a:highlight>
                  <a:srgbClr val="FFFF00"/>
                </a:highlight>
                <a:latin typeface="HelveticaNeueLT Std Cn" panose="020B0506030502030204"/>
              </a:rPr>
              <a:t>, independentemente da via de administração e da classe terapêutica, necessitem, conforme prescrição do médico assistente, ser administrados sob intervenção ou supervisão direta de profissionais de saúde dentro de estabelecimento de Saúde</a:t>
            </a:r>
            <a:r>
              <a:rPr lang="pt-BR" dirty="0">
                <a:latin typeface="HelveticaNeueLT Std Cn" panose="020B0506030502030204"/>
              </a:rPr>
              <a:t>; 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31611A-E694-43CB-BB37-465F561765AE}"/>
              </a:ext>
            </a:extLst>
          </p:cNvPr>
          <p:cNvSpPr txBox="1"/>
          <p:nvPr/>
        </p:nvSpPr>
        <p:spPr>
          <a:xfrm>
            <a:off x="1640114" y="1893888"/>
            <a:ext cx="95794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HelveticaNeueLT Std Cn" panose="020B0506030502030204"/>
              </a:rPr>
              <a:t>Medicamento X Insumo Radioativo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250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7BF5182-FBA6-457F-A762-6DC33BF7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BCD783A-B0CA-4678-8592-B6323A5A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067"/>
            <a:ext cx="10515600" cy="897621"/>
          </a:xfrm>
        </p:spPr>
        <p:txBody>
          <a:bodyPr/>
          <a:lstStyle/>
          <a:p>
            <a:r>
              <a:rPr lang="pt-BR" dirty="0"/>
              <a:t>	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84E4B7-6DDA-4722-9662-CDABC96E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5800" cy="4351338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24AF525-7768-41B5-8A42-CF60054B905E}"/>
              </a:ext>
            </a:extLst>
          </p:cNvPr>
          <p:cNvGrpSpPr/>
          <p:nvPr/>
        </p:nvGrpSpPr>
        <p:grpSpPr>
          <a:xfrm>
            <a:off x="2437762" y="2252764"/>
            <a:ext cx="2404713" cy="3497060"/>
            <a:chOff x="8774850" y="398372"/>
            <a:chExt cx="606744" cy="108344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1FAFC6A2-4828-4CA4-9FFE-54337B397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2" b="99197" l="0" r="100000">
                          <a14:foregroundMark x1="48551" y1="27711" x2="48551" y2="27711"/>
                          <a14:foregroundMark x1="70290" y1="26104" x2="70290" y2="26104"/>
                          <a14:foregroundMark x1="42754" y1="23695" x2="42754" y2="23695"/>
                          <a14:foregroundMark x1="63768" y1="26104" x2="63768" y2="26104"/>
                          <a14:foregroundMark x1="39855" y1="93976" x2="39855" y2="93976"/>
                          <a14:foregroundMark x1="39855" y1="28514" x2="39855" y2="28514"/>
                          <a14:foregroundMark x1="48551" y1="24498" x2="48551" y2="24498"/>
                          <a14:foregroundMark x1="45652" y1="27711" x2="45652" y2="27711"/>
                        </a14:backgroundRemoval>
                      </a14:imgEffect>
                      <a14:imgEffect>
                        <a14:sharpenSoften amount="49000"/>
                      </a14:imgEffect>
                      <a14:imgEffect>
                        <a14:brightnessContrast contrast="-28000"/>
                      </a14:imgEffect>
                    </a14:imgLayer>
                  </a14:imgProps>
                </a:ext>
              </a:extLst>
            </a:blip>
            <a:srcRect l="22014" t="4741" r="6822" b="4412"/>
            <a:stretch/>
          </p:blipFill>
          <p:spPr>
            <a:xfrm>
              <a:off x="8867799" y="398372"/>
              <a:ext cx="404211" cy="931047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3C3469A9-D3C8-45DA-BBF9-9FFA69379810}"/>
                </a:ext>
              </a:extLst>
            </p:cNvPr>
            <p:cNvSpPr txBox="1"/>
            <p:nvPr/>
          </p:nvSpPr>
          <p:spPr>
            <a:xfrm>
              <a:off x="8774850" y="1311370"/>
              <a:ext cx="606744" cy="17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/>
              </a:lvl1pPr>
            </a:lstStyle>
            <a:p>
              <a:pPr defTabSz="609585"/>
              <a:r>
                <a:rPr lang="pt-BR" sz="105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Oncologista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072F7FF-6934-4D5C-BA9D-CD3A991E3C94}"/>
              </a:ext>
            </a:extLst>
          </p:cNvPr>
          <p:cNvGrpSpPr/>
          <p:nvPr/>
        </p:nvGrpSpPr>
        <p:grpSpPr>
          <a:xfrm>
            <a:off x="8019255" y="2158440"/>
            <a:ext cx="2440149" cy="3764059"/>
            <a:chOff x="11164145" y="-159149"/>
            <a:chExt cx="1166580" cy="168927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4E32440F-9ECF-4B94-9656-1422650B8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39264" y1="66391" x2="39264" y2="66391"/>
                          <a14:foregroundMark x1="60123" y1="72727" x2="60123" y2="72727"/>
                          <a14:foregroundMark x1="62577" y1="66391" x2="62577" y2="66391"/>
                          <a14:foregroundMark x1="69325" y1="61157" x2="69325" y2="61157"/>
                          <a14:foregroundMark x1="49693" y1="60606" x2="49693" y2="60606"/>
                          <a14:foregroundMark x1="36810" y1="58678" x2="36810" y2="58678"/>
                          <a14:foregroundMark x1="28834" y1="61983" x2="28834" y2="61983"/>
                          <a14:foregroundMark x1="25767" y1="68320" x2="25767" y2="68320"/>
                          <a14:foregroundMark x1="25767" y1="68871" x2="25767" y2="68871"/>
                          <a14:foregroundMark x1="46012" y1="74105" x2="46012" y2="74105"/>
                          <a14:foregroundMark x1="46012" y1="72727" x2="46012" y2="72727"/>
                          <a14:foregroundMark x1="46012" y1="68320" x2="46012" y2="68320"/>
                          <a14:foregroundMark x1="48466" y1="68320" x2="48466" y2="68320"/>
                          <a14:foregroundMark x1="55215" y1="67769" x2="55215" y2="67769"/>
                          <a14:foregroundMark x1="55215" y1="65840" x2="55215" y2="65840"/>
                          <a14:foregroundMark x1="65644" y1="97521" x2="65644" y2="97521"/>
                          <a14:foregroundMark x1="65644" y1="97521" x2="65644" y2="97521"/>
                          <a14:foregroundMark x1="74847" y1="96694" x2="74847" y2="96694"/>
                          <a14:foregroundMark x1="76074" y1="96694" x2="76074" y2="96694"/>
                          <a14:foregroundMark x1="32515" y1="96694" x2="32515" y2="96694"/>
                          <a14:foregroundMark x1="32515" y1="96694" x2="32515" y2="96694"/>
                          <a14:foregroundMark x1="32515" y1="96694" x2="32515" y2="96694"/>
                          <a14:foregroundMark x1="32515" y1="96694" x2="32515" y2="96694"/>
                          <a14:foregroundMark x1="32515" y1="96694" x2="32515" y2="96694"/>
                          <a14:foregroundMark x1="27607" y1="96694" x2="27607" y2="96694"/>
                          <a14:foregroundMark x1="25767" y1="96694" x2="25767" y2="96694"/>
                          <a14:foregroundMark x1="20859" y1="96143" x2="20859" y2="96143"/>
                          <a14:foregroundMark x1="20859" y1="96143" x2="20859" y2="96143"/>
                        </a14:backgroundRemoval>
                      </a14:imgEffect>
                      <a14:imgEffect>
                        <a14:sharpenSoften amount="20000"/>
                      </a14:imgEffect>
                      <a14:imgEffect>
                        <a14:brightnessContrast contrast="-3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67719" y="-159149"/>
              <a:ext cx="725882" cy="1477065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1101F82-4202-4F95-A3A6-3E5967CE3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917" b="97917" l="3676" r="97059">
                          <a14:foregroundMark x1="49632" y1="49167" x2="49632" y2="49167"/>
                          <a14:foregroundMark x1="52206" y1="44583" x2="52206" y2="445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957198" y="42428"/>
              <a:ext cx="297150" cy="262191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3CA89FF-BE5E-4190-AB54-12BE3D2FB6CC}"/>
                </a:ext>
              </a:extLst>
            </p:cNvPr>
            <p:cNvSpPr txBox="1"/>
            <p:nvPr/>
          </p:nvSpPr>
          <p:spPr>
            <a:xfrm>
              <a:off x="11164145" y="1276205"/>
              <a:ext cx="11665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pt-BR" sz="105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Médico Nuclear</a:t>
              </a:r>
              <a:endParaRPr lang="en-US" sz="105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endParaRP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9E832D03-3A73-44C6-BF84-013309026AC1}"/>
              </a:ext>
            </a:extLst>
          </p:cNvPr>
          <p:cNvSpPr/>
          <p:nvPr/>
        </p:nvSpPr>
        <p:spPr>
          <a:xfrm>
            <a:off x="1660071" y="780598"/>
            <a:ext cx="9202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atin typeface="HelveticaNeueLT Std UltLt" panose="020B0303020202020204" pitchFamily="34" charset="0"/>
                <a:ea typeface="+mj-ea"/>
                <a:cs typeface="+mj-cs"/>
              </a:rPr>
              <a:t>Trabalho Multidisciplinar entre as Especialidades</a:t>
            </a:r>
            <a:endParaRPr lang="pt-BR" dirty="0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943B1A2E-AFEE-4903-8281-EA2A86A1D795}"/>
              </a:ext>
            </a:extLst>
          </p:cNvPr>
          <p:cNvSpPr/>
          <p:nvPr/>
        </p:nvSpPr>
        <p:spPr>
          <a:xfrm>
            <a:off x="5466187" y="3174335"/>
            <a:ext cx="1518336" cy="50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F02FEF8B-7969-481A-8E38-96311C64810A}"/>
              </a:ext>
            </a:extLst>
          </p:cNvPr>
          <p:cNvSpPr/>
          <p:nvPr/>
        </p:nvSpPr>
        <p:spPr>
          <a:xfrm flipH="1">
            <a:off x="5466187" y="3804050"/>
            <a:ext cx="1518336" cy="50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8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DB8B5-024F-438D-A1CC-9312368F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495" y="2776756"/>
            <a:ext cx="10724779" cy="1350627"/>
          </a:xfrm>
        </p:spPr>
        <p:txBody>
          <a:bodyPr anchor="ctr">
            <a:noAutofit/>
          </a:bodyPr>
          <a:lstStyle/>
          <a:p>
            <a:pPr algn="r"/>
            <a:r>
              <a:rPr lang="pt-BR" sz="3200" dirty="0">
                <a:solidFill>
                  <a:schemeClr val="bg1"/>
                </a:solidFill>
                <a:latin typeface="HelveticaNeueLT Std UltLt" panose="020B0303020202020204" pitchFamily="34" charset="0"/>
              </a:rPr>
              <a:t>Obrigada</a:t>
            </a:r>
            <a:br>
              <a:rPr lang="pt-BR" sz="3200" dirty="0">
                <a:solidFill>
                  <a:schemeClr val="bg1"/>
                </a:solidFill>
                <a:latin typeface="HelveticaNeueLT Std UltLt" panose="020B0303020202020204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HelveticaNeueLT Std UltLt" panose="020B0303020202020204" pitchFamily="34" charset="0"/>
              </a:rPr>
              <a:t>(11) 995341248</a:t>
            </a:r>
            <a:endParaRPr lang="pt-BR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EF9375-225F-4E84-A65E-896F0B39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9625" y="6160680"/>
            <a:ext cx="6597743" cy="374344"/>
          </a:xfrm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pt-BR" spc="600" dirty="0">
                <a:solidFill>
                  <a:schemeClr val="bg1"/>
                </a:solidFill>
                <a:latin typeface="HelveticaNeueLT Std Cn" panose="020B0506030502030204" pitchFamily="34" charset="0"/>
              </a:rPr>
              <a:t>LÉIA SOUZA | OUTUBRO | 2020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CC4F6DC-096A-4034-9179-4774E8B6C3F2}"/>
              </a:ext>
            </a:extLst>
          </p:cNvPr>
          <p:cNvCxnSpPr/>
          <p:nvPr/>
        </p:nvCxnSpPr>
        <p:spPr>
          <a:xfrm>
            <a:off x="7843706" y="2776756"/>
            <a:ext cx="0" cy="1350627"/>
          </a:xfrm>
          <a:prstGeom prst="line">
            <a:avLst/>
          </a:prstGeom>
          <a:ln w="28575">
            <a:solidFill>
              <a:srgbClr val="F5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41874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5A15B0F690847B5624DBA5679CD7F" ma:contentTypeVersion="13" ma:contentTypeDescription="Create a new document." ma:contentTypeScope="" ma:versionID="485da67417d57d478c47a161e540c7e5">
  <xsd:schema xmlns:xsd="http://www.w3.org/2001/XMLSchema" xmlns:xs="http://www.w3.org/2001/XMLSchema" xmlns:p="http://schemas.microsoft.com/office/2006/metadata/properties" xmlns:ns3="7d4cdf13-3ab3-401d-bdb1-054157614a6d" xmlns:ns4="1665def2-c585-4563-8eea-e3cebe735153" targetNamespace="http://schemas.microsoft.com/office/2006/metadata/properties" ma:root="true" ma:fieldsID="586a2c0bf43e62eb7a9b8352157b9736" ns3:_="" ns4:_="">
    <xsd:import namespace="7d4cdf13-3ab3-401d-bdb1-054157614a6d"/>
    <xsd:import namespace="1665def2-c585-4563-8eea-e3cebe7351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cdf13-3ab3-401d-bdb1-054157614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5def2-c585-4563-8eea-e3cebe73515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DAA325-CEF5-493A-BD5B-0DA63DE10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cdf13-3ab3-401d-bdb1-054157614a6d"/>
    <ds:schemaRef ds:uri="1665def2-c585-4563-8eea-e3cebe7351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F3BF2-08E6-4F7F-BA97-50796C1959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9DD852-034B-42C8-8668-582C739A4C7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245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.AppleSystemUIFont</vt:lpstr>
      <vt:lpstr>Arial</vt:lpstr>
      <vt:lpstr>Calibri</vt:lpstr>
      <vt:lpstr>Calibri Light</vt:lpstr>
      <vt:lpstr>Century Gothic</vt:lpstr>
      <vt:lpstr>HelveticaNeueLT Std Cn</vt:lpstr>
      <vt:lpstr>HelveticaNeueLT Std UltLt</vt:lpstr>
      <vt:lpstr>1_Tema do Office</vt:lpstr>
      <vt:lpstr>Tema do Office</vt:lpstr>
      <vt:lpstr>Desafios do Mercado Brasileiro de Medicina Nuclear Reunião ABDAN</vt:lpstr>
      <vt:lpstr> </vt:lpstr>
      <vt:lpstr> </vt:lpstr>
      <vt:lpstr>Acesso - ROL ANS </vt:lpstr>
      <vt:lpstr> </vt:lpstr>
      <vt:lpstr>Obrigada (11) 995341248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ABDAN</dc:title>
  <dc:creator>Edirleia Souza</dc:creator>
  <cp:lastModifiedBy>Edirleia Souza</cp:lastModifiedBy>
  <cp:revision>9</cp:revision>
  <dcterms:created xsi:type="dcterms:W3CDTF">2020-10-14T18:21:47Z</dcterms:created>
  <dcterms:modified xsi:type="dcterms:W3CDTF">2020-10-14T22:30:57Z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76c141-ac86-40e5-abf2-c6f60e474cee_Enabled">
    <vt:lpwstr>True</vt:lpwstr>
  </property>
  <property fmtid="{D5CDD505-2E9C-101B-9397-08002B2CF9AE}" pid="3" name="MSIP_Label_2c76c141-ac86-40e5-abf2-c6f60e474cee_SiteId">
    <vt:lpwstr>fcb2b37b-5da0-466b-9b83-0014b67a7c78</vt:lpwstr>
  </property>
  <property fmtid="{D5CDD505-2E9C-101B-9397-08002B2CF9AE}" pid="4" name="MSIP_Label_2c76c141-ac86-40e5-abf2-c6f60e474cee_Owner">
    <vt:lpwstr>edirleia.souza@bayer.com</vt:lpwstr>
  </property>
  <property fmtid="{D5CDD505-2E9C-101B-9397-08002B2CF9AE}" pid="5" name="MSIP_Label_2c76c141-ac86-40e5-abf2-c6f60e474cee_SetDate">
    <vt:lpwstr>2020-10-14T22:13:31.1163051Z</vt:lpwstr>
  </property>
  <property fmtid="{D5CDD505-2E9C-101B-9397-08002B2CF9AE}" pid="6" name="MSIP_Label_2c76c141-ac86-40e5-abf2-c6f60e474cee_Name">
    <vt:lpwstr>RESTRICTED</vt:lpwstr>
  </property>
  <property fmtid="{D5CDD505-2E9C-101B-9397-08002B2CF9AE}" pid="7" name="MSIP_Label_2c76c141-ac86-40e5-abf2-c6f60e474cee_Application">
    <vt:lpwstr>Microsoft Azure Information Protection</vt:lpwstr>
  </property>
  <property fmtid="{D5CDD505-2E9C-101B-9397-08002B2CF9AE}" pid="8" name="MSIP_Label_2c76c141-ac86-40e5-abf2-c6f60e474cee_Extended_MSFT_Method">
    <vt:lpwstr>Automatic</vt:lpwstr>
  </property>
  <property fmtid="{D5CDD505-2E9C-101B-9397-08002B2CF9AE}" pid="9" name="Sensitivity">
    <vt:lpwstr>RESTRICTED</vt:lpwstr>
  </property>
  <property fmtid="{D5CDD505-2E9C-101B-9397-08002B2CF9AE}" pid="10" name="ContentTypeId">
    <vt:lpwstr>0x0101003225A15B0F690847B5624DBA5679CD7F</vt:lpwstr>
  </property>
</Properties>
</file>